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633" autoAdjust="0"/>
  </p:normalViewPr>
  <p:slideViewPr>
    <p:cSldViewPr snapToGrid="0" showGuides="1">
      <p:cViewPr varScale="1">
        <p:scale>
          <a:sx n="103" d="100"/>
          <a:sy n="103" d="100"/>
        </p:scale>
        <p:origin x="13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996fb4d1de4620d262b4b47555a308c5">
            <a:r>
              <a:rPr b="0" dirty="0" i="0" lang="en-US" strike="noStrike" sz="1800" u="none">
                <a:solidFill>
                  <a:srgbClr val="000000"/>
                </a:solidFill>
                <a:effectLst/>
                <a:latin charset="0" panose="020F0502020204030203" pitchFamily="34" typeface="Lato"/>
              </a:rPr>
              <a:t>Dans la vidéo précédente, nous avons créé un graphique linéaire qui montre le nombre total de doses VPO 0 à 3 administrées mensuellement en 2021 dans les districts de la Région Animal du Trainingland. Ce graphique permet d'observer les changements au fil du temps. Cependant, et si nous voulions comparer des données d'endroits différents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735fe1c2be46481577be771daafc7e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Dans cette vidéo, nous verrons comment modifier la présentation et les options d'un graphique dans DHIS2 pour visualiser nos données de différentes manières.</a:t>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aa338e6408de9f1b6a109de093203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La première chose à faire est de mettre à jour la présentation dans la zone de présentation en haut du graphique.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8e10b1bce5c09da0b1f25453b0238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Déplacez la période vers le filtre, l'unité d'organisation vers la série et les données vers la catégorie. Après cette configuration, la nouvelle visualisation affichera les valeurs des données par district et non par mois.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8d125d0c37de6d079b05e9c0c2fd56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le graphique qui correspond le mieux au résultat souhaité ou à la question à laquelle nous essayons de répondre dans cet exemple, c'est-à-dire comment comparer des données de différents endroits. La description du graphique à colonnes indique que ce type de graphique vous permettra de comparer les tailles d'éléments associés, ce qui semble correspondre au résultat auquel nous voulons parvenir.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0f8d17282a9991ae5fae27d8b866da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dessus, puis cliquez sur Mettre à jour pour voir les nouvelles modifications sur votre graphique. Ici, nous pouvons voir le nombre de doses par vaccin administrées dans chaque district.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4bd7e0ef213a27204d185fe12c2c4c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Notez que les comparaisons entre endroits et types de doses administrées sont faciles à comprendre. Il suffit d'observer la différence entre les colonnes de la série.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c6791f22b461648c823171e197aba0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Dans le menu des options sous l'onglet Style, nous pouvons modifier le style visuel du graphique en ajoutant un titre. Par exemple, VPO 0 à 3 doses administrées, Région Animal 2021.</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7efa7eaa296299d55309b1607fa694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également modifier la taille, la position et la couleur des titres. Cliquez ensuite sur Mettre à jour.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d13e481d3484ec75fccda1d6de693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Maintenant que nous avons apporté nos dernières modifications, nous pouvons voir notre produit final, un graphique à colonnes qui compare les doses de vaccin administrées en 2021 par type de doses dans la Région Animal Region Trainingland, clairement marqué avec un titre et un sous-titre.</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b93f195e3db483241ec72233fb601a1">
            <a:pPr rtl="0">
              <a:spcBef>
                <a:spcPts val="0"/>
              </a:spcBef>
              <a:spcAft>
                <a:spcPts val="0"/>
              </a:spcAft>
            </a:pPr>
            <a:r>
              <a:rPr dirty="0" lang="en-US">
                <a:solidFill>
                  <a:srgbClr val="000000"/>
                </a:solidFill>
                <a:sym typeface=""/>
              </a:rPr>
              <a:t>En résumé, pour modifier un graphique dans l'application Visualiseur de Données de DHIS2, vous pouvez sélectionner n'importe quel autre type de graphique disponible dans l'application, réorganiser les dimensions dans la zone de présentation et utiliser les options pour personnaliser davantage votre graphique, par exemple ajouter un titre et un sous-titre.</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5e03a88407838d31dedfd94b673ba82">
            <a:r>
              <a:rPr dirty="0" lang="en-US"/>
              <a:t>Création d'un graphique : Présentation et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descr="Graphical user interface  Description automatically generated with low confidence" id="6" name="Picture 5">
            <a:extLst>
              <a:ext uri="{FF2B5EF4-FFF2-40B4-BE49-F238E27FC236}">
                <a16:creationId xmlns:a16="http://schemas.microsoft.com/office/drawing/2014/main" id="{C93525EF-8409-4F0E-B2E7-35B2059B9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7" name="Rectangle 36">
            <a:extLst>
              <a:ext uri="{FF2B5EF4-FFF2-40B4-BE49-F238E27FC236}">
                <a16:creationId xmlns:a16="http://schemas.microsoft.com/office/drawing/2014/main" id="{29F87F26-9E96-43C1-9FF6-AB889AE4C3A7}"/>
              </a:ext>
            </a:extLst>
          </p:cNvPr>
          <p:cNvSpPr/>
          <p:nvPr/>
        </p:nvSpPr>
        <p:spPr>
          <a:xfrm>
            <a:off x="2042556" y="2028349"/>
            <a:ext cx="470945" cy="449484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7CF8ABD3-EC5F-40D5-A76E-9D2E3A852B9F}"/>
              </a:ext>
            </a:extLst>
          </p:cNvPr>
          <p:cNvSpPr/>
          <p:nvPr/>
        </p:nvSpPr>
        <p:spPr>
          <a:xfrm>
            <a:off x="2513501" y="6187044"/>
            <a:ext cx="9539954"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12185B15-2D00-4509-ABC6-373E31287891}"/>
              </a:ext>
            </a:extLst>
          </p:cNvPr>
          <p:cNvSpPr/>
          <p:nvPr/>
        </p:nvSpPr>
        <p:spPr>
          <a:xfrm>
            <a:off x="5747658" y="1658235"/>
            <a:ext cx="2731325"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TextBox 39">
            <a:extLst>
              <a:ext uri="{FF2B5EF4-FFF2-40B4-BE49-F238E27FC236}">
                <a16:creationId xmlns:a16="http://schemas.microsoft.com/office/drawing/2014/main" id="{E5C2B273-601C-49F7-A607-BDAFB2CBA29A}"/>
              </a:ext>
            </a:extLst>
          </p:cNvPr>
          <p:cNvSpPr txBox="1"/>
          <p:nvPr/>
        </p:nvSpPr>
        <p:spPr>
          <a:xfrm>
            <a:off x="5245275" y="3444007"/>
            <a:ext cx="4000500" cy="1200329"/>
          </a:xfrm>
          <a:prstGeom prst="rect">
            <a:avLst/>
          </a:prstGeom>
          <a:noFill/>
        </p:spPr>
        <p:txBody>
          <a:bodyPr rtlCol="0" wrap="square">
            <a:spAutoFit/>
          </a:bodyPr>
          <a:lstStyle/>
          <a:p txid="d5e3eced96011940efb8adc72194bf23">
            <a:pPr>
              <a:buClr>
                <a:srgbClr val="008CCF"/>
              </a:buClr>
            </a:pPr>
            <a:r>
              <a:rPr dirty="0" lang="en-US" sz="2400"/>
              <a:t>Et si nous voulions comparer des données d’endroits différents ?</a:t>
            </a:r>
          </a:p>
        </p:txBody>
      </p:sp>
      <p:sp>
        <p:nvSpPr>
          <p:cNvPr id="41" name="Rectangle 40">
            <a:extLst>
              <a:ext uri="{FF2B5EF4-FFF2-40B4-BE49-F238E27FC236}">
                <a16:creationId xmlns:a16="http://schemas.microsoft.com/office/drawing/2014/main" id="{EF17FCE9-487A-4095-8748-F00F5D5546E6}"/>
              </a:ext>
            </a:extLst>
          </p:cNvPr>
          <p:cNvSpPr/>
          <p:nvPr/>
        </p:nvSpPr>
        <p:spPr>
          <a:xfrm>
            <a:off x="4289068" y="6523192"/>
            <a:ext cx="5712432" cy="2338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1768" p14:dur="2000" spd="slow"/>
    </mc:Choice>
    <mc:Fallback xmlns="">
      <p:transition advTm="21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41"/>
                                        </p:tgtEl>
                                        <p:attrNameLst>
                                          <p:attrName>style.visibility</p:attrName>
                                        </p:attrNameLst>
                                      </p:cBhvr>
                                      <p:to>
                                        <p:strVal val="visible"/>
                                      </p:to>
                                    </p:set>
                                    <p:animEffect filter="fade" transition="in">
                                      <p:cBhvr>
                                        <p:cTn dur="500" id="15"/>
                                        <p:tgtEl>
                                          <p:spTgt spid="41"/>
                                        </p:tgtEl>
                                      </p:cBhvr>
                                    </p:animEffect>
                                  </p:childTnLst>
                                </p:cTn>
                              </p:par>
                            </p:childTnLst>
                          </p:cTn>
                        </p:par>
                      </p:childTnLst>
                    </p:cTn>
                  </p:par>
                  <p:par>
                    <p:cTn fill="hold" id="16">
                      <p:stCondLst>
                        <p:cond delay="indefinite"/>
                      </p:stCondLst>
                      <p:childTnLst>
                        <p:par>
                          <p:cTn fill="hold" id="17">
                            <p:stCondLst>
                              <p:cond delay="0"/>
                            </p:stCondLst>
                            <p:childTnLst>
                              <p:par>
                                <p:cTn fill="hold" grpId="1" id="18" nodeType="click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par>
                                <p:cTn fill="hold" grpId="1" id="21" nodeType="withEffect" presetClass="exit" presetID="10" presetSubtype="0">
                                  <p:stCondLst>
                                    <p:cond delay="0"/>
                                  </p:stCondLst>
                                  <p:childTnLst>
                                    <p:animEffect filter="fade" transition="out">
                                      <p:cBhvr>
                                        <p:cTn dur="500" id="22"/>
                                        <p:tgtEl>
                                          <p:spTgt spid="41"/>
                                        </p:tgtEl>
                                      </p:cBhvr>
                                    </p:animEffect>
                                    <p:set>
                                      <p:cBhvr>
                                        <p:cTn dur="1" fill="hold" id="23">
                                          <p:stCondLst>
                                            <p:cond delay="499"/>
                                          </p:stCondLst>
                                        </p:cTn>
                                        <p:tgtEl>
                                          <p:spTgt spid="41"/>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38"/>
                                        </p:tgtEl>
                                        <p:attrNameLst>
                                          <p:attrName>style.visibility</p:attrName>
                                        </p:attrNameLst>
                                      </p:cBhvr>
                                      <p:to>
                                        <p:strVal val="visible"/>
                                      </p:to>
                                    </p:set>
                                    <p:animEffect filter="fade" transition="in">
                                      <p:cBhvr>
                                        <p:cTn dur="500" id="26"/>
                                        <p:tgtEl>
                                          <p:spTgt spid="38"/>
                                        </p:tgtEl>
                                      </p:cBhvr>
                                    </p:animEffect>
                                  </p:childTnLst>
                                </p:cTn>
                              </p:par>
                            </p:childTnLst>
                          </p:cTn>
                        </p:par>
                      </p:childTnLst>
                    </p:cTn>
                  </p:par>
                  <p:par>
                    <p:cTn fill="hold" id="27">
                      <p:stCondLst>
                        <p:cond delay="indefinite"/>
                      </p:stCondLst>
                      <p:childTnLst>
                        <p:par>
                          <p:cTn fill="hold" id="28">
                            <p:stCondLst>
                              <p:cond delay="0"/>
                            </p:stCondLst>
                            <p:childTnLst>
                              <p:par>
                                <p:cTn fill="hold" grpId="1" id="29" nodeType="clickEffect" presetClass="exit" presetID="10" presetSubtype="0">
                                  <p:stCondLst>
                                    <p:cond delay="0"/>
                                  </p:stCondLst>
                                  <p:childTnLst>
                                    <p:animEffect filter="fade" transition="out">
                                      <p:cBhvr>
                                        <p:cTn dur="500" id="30"/>
                                        <p:tgtEl>
                                          <p:spTgt spid="38"/>
                                        </p:tgtEl>
                                      </p:cBhvr>
                                    </p:animEffect>
                                    <p:set>
                                      <p:cBhvr>
                                        <p:cTn dur="1" fill="hold" id="31">
                                          <p:stCondLst>
                                            <p:cond delay="499"/>
                                          </p:stCondLst>
                                        </p:cTn>
                                        <p:tgtEl>
                                          <p:spTgt spid="38"/>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39"/>
                                        </p:tgtEl>
                                        <p:attrNameLst>
                                          <p:attrName>style.visibility</p:attrName>
                                        </p:attrNameLst>
                                      </p:cBhvr>
                                      <p:to>
                                        <p:strVal val="visible"/>
                                      </p:to>
                                    </p:set>
                                    <p:animEffect filter="fade" transition="in">
                                      <p:cBhvr>
                                        <p:cTn dur="500" id="34"/>
                                        <p:tgtEl>
                                          <p:spTgt spid="39"/>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39"/>
                                        </p:tgtEl>
                                      </p:cBhvr>
                                    </p:animEffect>
                                    <p:set>
                                      <p:cBhvr>
                                        <p:cTn dur="1" fill="hold" id="39">
                                          <p:stCondLst>
                                            <p:cond delay="499"/>
                                          </p:stCondLst>
                                        </p:cTn>
                                        <p:tgtEl>
                                          <p:spTgt spid="39"/>
                                        </p:tgtEl>
                                        <p:attrNameLst>
                                          <p:attrName>style.visibility</p:attrName>
                                        </p:attrNameLst>
                                      </p:cBhvr>
                                      <p:to>
                                        <p:strVal val="hidden"/>
                                      </p:to>
                                    </p:se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40"/>
                                        </p:tgtEl>
                                        <p:attrNameLst>
                                          <p:attrName>style.visibility</p:attrName>
                                        </p:attrNameLst>
                                      </p:cBhvr>
                                      <p:to>
                                        <p:strVal val="visible"/>
                                      </p:to>
                                    </p:set>
                                    <p:animEffect filter="fade" transition="in">
                                      <p:cBhvr>
                                        <p:cTn dur="500" id="44"/>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grpId="0" spid="40"/>
      <p:bldP animBg="1" grpId="0" spid="41"/>
      <p:bldP animBg="1"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4FBC19-0E51-4836-98AF-8E12661AECD1}"/>
              </a:ext>
            </a:extLst>
          </p:cNvPr>
          <p:cNvSpPr>
            <a:spLocks noGrp="1"/>
          </p:cNvSpPr>
          <p:nvPr>
            <p:ph type="title"/>
          </p:nvPr>
        </p:nvSpPr>
        <p:spPr/>
        <p:txBody>
          <a:bodyPr/>
          <a:lstStyle/>
          <a:p txid="13c9d5a7b0102e8ea22d81967a791e80">
            <a:r>
              <a:rPr lang="es-ES"/>
              <a:t>Dans cette vidéo, vous verrez…</a:t>
            </a:r>
          </a:p>
        </p:txBody>
      </p:sp>
      <p:sp>
        <p:nvSpPr>
          <p:cNvPr id="18" name="Rectangle: Rounded Corners 17">
            <a:extLst>
              <a:ext uri="{FF2B5EF4-FFF2-40B4-BE49-F238E27FC236}">
                <a16:creationId xmlns:a16="http://schemas.microsoft.com/office/drawing/2014/main" id="{053F12E6-A911-4C9B-92FD-12E930EBAA0E}"/>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pic>
        <p:nvPicPr>
          <p:cNvPr id="19" name="Graphic 18">
            <a:extLst>
              <a:ext uri="{FF2B5EF4-FFF2-40B4-BE49-F238E27FC236}">
                <a16:creationId xmlns:a16="http://schemas.microsoft.com/office/drawing/2014/main" id="{772D2294-1DA1-409D-BC71-2426BB2E3B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1025" y="2498562"/>
            <a:ext cx="2957709" cy="2957709"/>
          </a:xfrm>
          <a:prstGeom prst="rect">
            <a:avLst/>
          </a:prstGeom>
        </p:spPr>
      </p:pic>
      <p:sp>
        <p:nvSpPr>
          <p:cNvPr id="20" name="TextBox 19">
            <a:extLst>
              <a:ext uri="{FF2B5EF4-FFF2-40B4-BE49-F238E27FC236}">
                <a16:creationId xmlns:a16="http://schemas.microsoft.com/office/drawing/2014/main" id="{21F07A3B-9955-4CAF-B38D-663C909D7A82}"/>
              </a:ext>
            </a:extLst>
          </p:cNvPr>
          <p:cNvSpPr txBox="1"/>
          <p:nvPr/>
        </p:nvSpPr>
        <p:spPr>
          <a:xfrm>
            <a:off x="6096000" y="3043002"/>
            <a:ext cx="4000500" cy="1200329"/>
          </a:xfrm>
          <a:prstGeom prst="rect">
            <a:avLst/>
          </a:prstGeom>
          <a:noFill/>
        </p:spPr>
        <p:txBody>
          <a:bodyPr rtlCol="0" wrap="square">
            <a:spAutoFit/>
          </a:bodyPr>
          <a:lstStyle/>
          <a:p txid="23d63a66ef25f3540879b65f1dde0e2a">
            <a:pPr algn="l" indent="-342900" marL="342900">
              <a:buClr>
                <a:srgbClr val="008CCF"/>
              </a:buClr>
              <a:buFont charset="-79" pitchFamily="2" typeface="Rubik"/>
              <a:buChar char="•"/>
            </a:pPr>
            <a:r>
              <a:rPr lang="es-ES" sz="2400"/>
              <a:t>Comment modifier la présentation et les options d'un graphique</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8784" p14:dur="2000" spd="slow"/>
    </mc:Choice>
    <mc:Fallback xmlns="">
      <p:transition advTm="878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0-#ppt_w/2"/>
                                          </p:val>
                                        </p:tav>
                                        <p:tav tm="100000">
                                          <p:val>
                                            <p:strVal val="#ppt_x"/>
                                          </p:val>
                                        </p:tav>
                                      </p:tavLst>
                                    </p:anim>
                                    <p:anim calcmode="lin" valueType="num">
                                      <p:cBhvr additive="base">
                                        <p:cTn dur="500" fill="hold" id="8"/>
                                        <p:tgtEl>
                                          <p:spTgt spid="1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2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47798-7AF9-1462-F342-FD2DF3CC22C4}"/>
              </a:ext>
            </a:extLst>
          </p:cNvPr>
          <p:cNvSpPr txBox="1"/>
          <p:nvPr/>
        </p:nvSpPr>
        <p:spPr>
          <a:xfrm>
            <a:off x="4732638" y="33981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7300" p14:dur="2000" spd="slow"/>
    </mc:Choice>
    <mc:Fallback xmlns="">
      <p:transition advTm="117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902993" y="1866900"/>
            <a:ext cx="5445719" cy="3449983"/>
          </a:xfrm>
          <a:prstGeom prst="rect">
            <a:avLst/>
          </a:prstGeom>
          <a:noFill/>
        </p:spPr>
        <p:txBody>
          <a:bodyPr rtlCol="0" wrap="square">
            <a:spAutoFit/>
          </a:bodyPr>
          <a:lstStyle/>
          <a:p txid="aedfcc1cde59641d8c90767116d0f985">
            <a:pPr algn="l" indent="-342900" marL="342900">
              <a:lnSpc>
                <a:spcPts val="3300"/>
              </a:lnSpc>
              <a:buClr>
                <a:srgbClr val="008CCF"/>
              </a:buClr>
              <a:buFont charset="-79" pitchFamily="2" typeface="Rubik"/>
              <a:buChar char="•"/>
            </a:pPr>
            <a:r>
              <a:rPr dirty="0" lang="en-US" sz="2400"/>
              <a:t>Pour modifier un graphique</a:t>
            </a:r>
          </a:p>
          <a:p txid="af4d289c8cb7b0f21fd6fd1fbb311917">
            <a:pPr indent="-457200" lvl="1" marL="914400">
              <a:lnSpc>
                <a:spcPts val="3300"/>
              </a:lnSpc>
              <a:buClr>
                <a:srgbClr val="008CCF"/>
              </a:buClr>
              <a:buFont typeface="+mj-lt"/>
              <a:buAutoNum type="arabicPeriod"/>
            </a:pPr>
            <a:r>
              <a:rPr dirty="0" lang="en-US" sz="2400"/>
              <a:t>Sélectionnez tout autre type de graphique dans l'application Visualiseur de données.</a:t>
            </a:r>
          </a:p>
          <a:p txid="2037eb43a21b1ff55868d30384f452e9">
            <a:pPr indent="-457200" lvl="1" marL="914400">
              <a:lnSpc>
                <a:spcPts val="3300"/>
              </a:lnSpc>
              <a:buClr>
                <a:srgbClr val="008CCF"/>
              </a:buClr>
              <a:buFont typeface="+mj-lt"/>
              <a:buAutoNum type="arabicPeriod"/>
            </a:pPr>
            <a:r>
              <a:rPr dirty="0" lang="en-US" sz="2400"/>
              <a:t>Réorganisez les dimensions dans la zone de présentation</a:t>
            </a:r>
          </a:p>
          <a:p txid="09a53a50a52a888da6d149175ab68be7">
            <a:pPr indent="-457200" lvl="1" marL="914400">
              <a:lnSpc>
                <a:spcPts val="3300"/>
              </a:lnSpc>
              <a:buClr>
                <a:srgbClr val="008CCF"/>
              </a:buClr>
              <a:buFont typeface="+mj-lt"/>
              <a:buAutoNum type="arabicPeriod"/>
            </a:pPr>
            <a:r>
              <a:rPr dirty="0" lang="en-US" sz="2400"/>
              <a:t>Utilisez les options pour personnaliser davantage votre graphique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820127"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3958"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94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1" st="1"/>
                                            </p:txEl>
                                          </p:spTgt>
                                        </p:tgtEl>
                                        <p:attrNameLst>
                                          <p:attrName>style.visibility</p:attrName>
                                        </p:attrNameLst>
                                      </p:cBhvr>
                                      <p:to>
                                        <p:strVal val="visible"/>
                                      </p:to>
                                    </p:set>
                                    <p:animEffect filter="fade" transition="in">
                                      <p:cBhvr>
                                        <p:cTn dur="500" id="22"/>
                                        <p:tgtEl>
                                          <p:spTgt spid="23">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2" st="2"/>
                                            </p:txEl>
                                          </p:spTgt>
                                        </p:tgtEl>
                                        <p:attrNameLst>
                                          <p:attrName>style.visibility</p:attrName>
                                        </p:attrNameLst>
                                      </p:cBhvr>
                                      <p:to>
                                        <p:strVal val="visible"/>
                                      </p:to>
                                    </p:set>
                                    <p:animEffect filter="fade" transition="in">
                                      <p:cBhvr>
                                        <p:cTn dur="500" id="27"/>
                                        <p:tgtEl>
                                          <p:spTgt spid="23">
                                            <p:txEl>
                                              <p:pRg end="2" st="2"/>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3" st="3"/>
                                            </p:txEl>
                                          </p:spTgt>
                                        </p:tgtEl>
                                        <p:attrNameLst>
                                          <p:attrName>style.visibility</p:attrName>
                                        </p:attrNameLst>
                                      </p:cBhvr>
                                      <p:to>
                                        <p:strVal val="visible"/>
                                      </p:to>
                                    </p:set>
                                    <p:animEffect filter="fade" transition="in">
                                      <p:cBhvr>
                                        <p:cTn dur="500" id="32"/>
                                        <p:tgtEl>
                                          <p:spTgt spid="2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2 Creating a Chart - Changing the type of chart"/>
  <p:tag name="ISPRING_PRESENTATION_TITLE" val="3.2.2 Creating a Chart - Changing the type of chart"/>
  <p:tag name="ISPRING_SCREEN_RECS_UPDATED" val="C:\Users\alita\Documents\0. Clientes LOCAL\DHIS2\Fundamentals\2.0\Data Analysis\Production\3. Charts\3.2.2 Creating a Chart - Selecting the dimensions - Part 2"/>
  <p:tag name="ISPRING_RESOURCE_FOLDER" val="C:\Users\alita\Documents\0. Clientes LOCAL\DHIS2\Fundamentals\2.0\Data Analysis\Production\3. Charts\3.2.2 Creating a Chart - Selecting the dimensions - Part 2"/>
  <p:tag name="ISPRING_PRESENTATION_PATH" val="C:\Users\alita\Documents\0. Clientes LOCAL\DHIS2\Fundamentals\2.0\Data Analysis\Production\3. Charts\3.2.2 Creating a Chart - Selecting the dimensions - Part 2.pptx"/>
  <p:tag name="FLASHSPRING_ZOOM_TAG" val="69"/>
  <p:tag name="ISPRING_PRESENTATION_INFO_2" val="&lt;?xml version=&quot;1.0&quot; encoding=&quot;UTF-8&quot; standalone=&quot;no&quot; ?&gt;&#10;&lt;presentation2&gt;&#10;&#10;  &lt;slides&gt;&#10;    &lt;slide id=&quot;{CA49E3A0-74FC-4AD0-8D94-6DEC5ADB57BD}&quot; pptId=&quot;299&quot;/&gt;&#10;    &lt;slide id=&quot;{316161D4-FAC5-487E-A719-E1B647DD25BD}&quot; pptId=&quot;275&quot;/&gt;&#10;    &lt;slide id=&quot;{7E014B61-9B64-4247-B3E4-08BCFC8B6011}&quot; pptId=&quot;308&quot;/&gt;&#10;    &lt;slide id=&quot;{F4D6A7EF-265F-4864-A6CD-813BA4419432}&quot; pptId=&quot;307&quot;/&gt;&#10;    &lt;slide id=&quot;{7E0287D5-16C8-4A0A-8884-05EDBA41A63C}&quot; pptId=&quot;302&quot;/&gt;&#10;    &lt;slide id=&quot;{44F0FD4A-3E19-4961-AD60-DED7A128D602}&quot; pptId=&quot;272&quot;/&gt;&#10;  &lt;/slides&gt;&#10;&#10;  &lt;narration&gt;&#10;    &lt;audioTracks&gt;&#10;      &lt;audioTrack muted=&quot;false&quot; name=&quot;outro&quot; resource=&quot;ff031b8f&quot; slideId=&quot;{44F0FD4A-3E19-4961-AD60-DED7A128D602}&quot; startTime=&quot;0&quot; stepIndex=&quot;0&quot; volume=&quot;1&quot;&gt;&#10;        &lt;audio channels=&quot;2&quot; format=&quot;fltp&quot; sampleRate=&quot;44100&quot;/&gt;&#10;      &lt;/audioTrack&gt;&#10;      &lt;audioTrack muted=&quot;false&quot; name=&quot;intro&quot; resource=&quot;448c5d73&quot; slideId=&quot;{CA49E3A0-74FC-4AD0-8D94-6DEC5ADB57BD}&quot; startTime=&quot;0&quot; stepIndex=&quot;0&quot; volume=&quot;1&quot;&gt;&#10;        &lt;audio channels=&quot;2&quot; format=&quot;fltp&quot; sampleRate=&quot;44100&quot;/&gt;&#10;      &lt;/audioTrack&gt;&#10;      &lt;audioTrack muted=&quot;false&quot; name=&quot;Text-to-speech clip — Audio  1&quot; resource=&quot;6cb508d8&quot; slideId=&quot;{316161D4-FAC5-487E-A719-E1B647DD25BD}&quot; startTime=&quot;0&quot; stepIndex=&quot;0&quot; volume=&quot;1&quot;&gt;&#10;        &lt;audio channels=&quot;2&quot; format=&quot;fltp&quot; sampleRate=&quot;48000&quot;/&gt;&#10;      &lt;/audioTrack&gt;&#10;      &lt;audioTrack muted=&quot;false&quot; name=&quot;Text-to-speech clip — Audio  2&quot; resource=&quot;c10a5d57&quot; slideId=&quot;{7E014B61-9B64-4247-B3E4-08BCFC8B6011}&quot; startTime=&quot;0&quot; stepIndex=&quot;0&quot; volume=&quot;1&quot;&gt;&#10;        &lt;audio channels=&quot;2&quot; format=&quot;fltp&quot; sampleRate=&quot;48000&quot;/&gt;&#10;      &lt;/audioTrack&gt;&#10;      &lt;audioTrack muted=&quot;false&quot; name=&quot;Text-to-speech clip — Audio  3&quot; resource=&quot;cea81d65&quot; slideId=&quot;{7E0287D5-16C8-4A0A-8884-05EDBA41A63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xx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xx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xx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ccS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xx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ccSVUjnP2+moAAADlAAAAHAAAAG5vbmUvaHRtbF9za2luX3NldHRpbmdzLmpzb26r5lIAAqUcJQUrhWowG8xPKi0pyc/TS87PK0nNK9HLyy/KTQSrUVJ2AwMlHZyK88tSiwgoTUtMTkUx1NTIwskFp0qEiSZO5i7OlsjqChLTU/WSEpOz04vyS/NSIMqcXV0MXYyVwKpquWoBUEsDBBQAAgAIAFxx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S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B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n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B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n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B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SfnlUlBOzImkAAABuAAAAHAAAAHVuaXZlcnNhbC9sb2NhbF9zZXR0aW5ncy54bWwNzDEOgzAMQNGdU1jeKe3WgcDGVpbSA1jERZEcG5GA4PZk+8PTb/szChy8pWDq8PV4IrDO5oMuDn/TUL8RUib1JKbsUA2h76pWbCb5cs4FJliFLt4mjiUyjxSLHHYRqOFTXv/AHpuuugFQSwMEFAACAAgAE3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ATfnlUOp3ncEsAAABrAAAAGwAAAHVuaXZlcnNhbC91bml2ZXJzYWwucG5nLnhtbLOxr8jNUShLLSrOzM+zVTLUM1Cyt+PlsikoSi3LTC1XqACKAQUhQEmhEsg1QnDLM1NKMoBCBhYWCMGM1Mz0jBJbJQtDM7igPtBMAFBLAwQUAAIACABgcS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GBx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YHE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gcS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GBx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GBx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gcSVUvH0190oAAABJAAAAHwAAAHZpZGVvbGVjdHVyZS9sb2NhbF9zZXR0aW5ncy54bWyzsa/IzVEoSy0qzszPs1Uy1DNQUkjNS85PycxLt1UKDXHTtVBSKC5JzEtJzMnPS7VVystXUrC347LJyU9OzAlOLSkBKizWt+MCAFBLAQIAABQAAgAIAFxxJVQyG7oi+QMAAOAOAAAYAAAAAAAAAAEAAAAAAAAAAABub25lL2NvbW1vbl9tZXNzYWdlcy5sbmdQSwECAAAUAAIACABccSVUFR5gG6MAAAB/AQAAKQAAAAAAAAABAAAAAAAvBAAAbm9uZS9wbGF5YmFja19hbmRfbmF2aWdhdGlvbl9zZXR0aW5ncy54bWxQSwECAAAUAAIACABccSVUH1SKajADAADHDgAAIgAAAAAAAAABAAAAAAAZBQAAbm9uZS9mbGFzaF9wdWJsaXNoaW5nX3NldHRpbmdzLnhtbFBLAQIAABQAAgAIAFxxJVRxV5SdFQEAANECAAAcAAAAAAAAAAEAAAAAAIkIAABub25lL2ZsYXNoX3NraW5fc2V0dGluZ3MueG1sUEsBAgAAFAACAAgAXHElVNebcJYrAwAAbw4AACEAAAAAAAAAAQAAAAAA2AkAAG5vbmUvaHRtbF9wdWJsaXNoaW5nX3NldHRpbmdzLnhtbFBLAQIAABQAAgAIAFxxJVSOc/b6agAAAOUAAAAcAAAAAAAAAAEAAAAAAEINAABub25lL2h0bWxfc2tpbl9zZXR0aW5ncy5qc29uUEsBAgAAFAACAAgAXHElVLx9NfdKAAAASQAAABcAAAAAAAAAAQAAAAAA5g0AAG5vbmUvbG9jYWxfc2V0dGluZ3MueG1sUEsBAgAAFAACAAgAanVjVO4DzUxJAwAA4wkAABQAAAAAAAAAAQAAAAAAZQ4AAHVuaXZlcnNhbC9wbGF5ZXIueG1sUEsBAgAAFAACAAgAEn55VAairqlyBgAAJhkAAB0AAAAAAAAAAQAAAAAA4BEAAHVuaXZlcnNhbC9jb21tb25fbWVzc2FnZXMubG5nUEsBAgAAFAACAAgAEn55VBUeYBujAAAAfwEAAC4AAAAAAAAAAQAAAAAAjRgAAHVuaXZlcnNhbC9wbGF5YmFja19hbmRfbmF2aWdhdGlvbl9zZXR0aW5ncy54bWxQSwECAAAUAAIACAASfnlUWYGOgVEEAADcFQAAJwAAAAAAAAABAAAAAAB8GQAAdW5pdmVyc2FsL2ZsYXNoX3B1Ymxpc2hpbmdfc2V0dGluZ3MueG1sUEsBAgAAFAACAAgAEn55VKHTgU6GAwAA4AwAACEAAAAAAAAAAQAAAAAAEh4AAHVuaXZlcnNhbC9mbGFzaF9za2luX3NldHRpbmdzLnhtbFBLAQIAABQAAgAIABJ+eVSRShrPTAQAAGYVAAAmAAAAAAAAAAEAAAAAANchAAB1bml2ZXJzYWwvaHRtbF9wdWJsaXNoaW5nX3NldHRpbmdzLnhtbFBLAQIAABQAAgAIABJ+eVTrTeKpwwEAAIsGAAAhAAAAAAAAAAEAAAAAAGcmAAB1bml2ZXJzYWwvaHRtbF9za2luX3NldHRpbmdzLmpzb25QSwECAAAUAAIACAASfnlUlBOzImkAAABuAAAAHAAAAAAAAAABAAAAAABpKAAAdW5pdmVyc2FsL2xvY2FsX3NldHRpbmdzLnhtbFBLAQIAABQAAgAIABN+eVQ01LntjxMAANo5AAAXAAAAAAAAAAAAAAAAAAwpAAB1bml2ZXJzYWwvdW5pdmVyc2FsLnBuZ1BLAQIAABQAAgAIABN+eVQ6nedwSwAAAGsAAAAbAAAAAAAAAAEAAAAAANA8AAB1bml2ZXJzYWwvdW5pdmVyc2FsLnBuZy54bWxQSwECAAAUAAIACABgcSVU9rEOQqMFAAClFQAAIAAAAAAAAAABAAAAAABUPQAAdmlkZW9sZWN0dXJlL2NvbW1vbl9tZXNzYWdlcy5sbmdQSwECAAAUAAIACABgcSVUFR5gG6MAAAB/AQAAMQAAAAAAAAABAAAAAAA1QwAAdmlkZW9sZWN0dXJlL3BsYXliYWNrX2FuZF9uYXZpZ2F0aW9uX3NldHRpbmdzLnhtbFBLAQIAABQAAgAIAGBxJVSniu42DAUAAOUZAAAqAAAAAAAAAAEAAAAAACdEAAB2aWRlb2xlY3R1cmUvZmxhc2hfcHVibGlzaGluZ19zZXR0aW5ncy54bWxQSwECAAAUAAIACABgcSVUj3ZV/m8CAACHCAAAJAAAAAAAAAABAAAAAAB7SQAAdmlkZW9sZWN0dXJlL2ZsYXNoX3NraW5fc2V0dGluZ3MueG1sUEsBAgAAFAACAAgAYHElVHyfhAoCBQAAXRkAACkAAAAAAAAAAQAAAAAALEwAAHZpZGVvbGVjdHVyZS9odG1sX3B1Ymxpc2hpbmdfc2V0dGluZ3MueG1sUEsBAgAAFAACAAgAYHElVJNoQH6HAQAA2QQAACQAAAAAAAAAAQAAAAAAdVEAAHZpZGVvbGVjdHVyZS9odG1sX3NraW5fc2V0dGluZ3MuanNvblBLAQIAABQAAgAIAGBx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2 Creating a Chart - Changing the type of chart&quot;,&quot;onlineDestinationFolderId&quot;:&quot;b2848ee8-6e4a-11ec-bf0f-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49E3A0-74FC-4AD0-8D94-6DEC5ADB57B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316161D4-FAC5-487E-A719-E1B647DD25BD}"/>
  <p:tag name="GENSWF_ADVANCE_TIME" val="21.768"/>
  <p:tag name="TIMING" val="|1.198|2.704|4.02|2.514|3.874|3.6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710FD52-E067-4D84-8070-5A91E703C103}:308"/>
  <p:tag name="ISPRING_SLIDE_ID_2" val="{7E014B61-9B64-4247-B3E4-08BCFC8B6011}"/>
  <p:tag name="GENSWF_ADVANCE_TIME" val="8.784"/>
  <p:tag name="TIMING" val="|1.61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F4D6A7EF-265F-4864-A6CD-813BA4419432}"/>
  <p:tag name="GENSWF_ADVANCE_TIME" val="117.3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0287D5-16C8-4A0A-8884-05EDBA41A63C}"/>
  <p:tag name="TIMING" val="|1.698|4.094|4.732|2.376"/>
  <p:tag name="GENSWF_ADVANCE_TIME" val="19.42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44F0FD4A-3E19-4961-AD60-DED7A128D602}"/>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6545</TotalTime>
  <Words>510</Words>
  <Application>Microsoft Macintosh PowerPoint</Application>
  <PresentationFormat>Widescreen</PresentationFormat>
  <Paragraphs>31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3.2.2 Creating a Chart - Changing the type of chart</dc:title>
  <dc:subject>elearning</dc:subject>
  <dc:creator>Alejandra Avila</dc:creator>
  <cp:lastModifiedBy>Simona Sekerova</cp:lastModifiedBy>
  <cp:revision>439</cp:revision>
  <cp:lastPrinted>2021-06-09T13:32:46Z</cp:lastPrinted>
  <dcterms:created xsi:type="dcterms:W3CDTF">2021-02-03T12:41:27Z</dcterms:created>
  <dcterms:modified xsi:type="dcterms:W3CDTF">2023-09-18T08:07:54Z</dcterms:modified>
</cp:coreProperties>
</file>